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8" r:id="rId3"/>
    <p:sldId id="277" r:id="rId4"/>
    <p:sldId id="258" r:id="rId5"/>
    <p:sldId id="266" r:id="rId6"/>
    <p:sldId id="267" r:id="rId7"/>
    <p:sldId id="268" r:id="rId8"/>
    <p:sldId id="257" r:id="rId9"/>
    <p:sldId id="262" r:id="rId10"/>
    <p:sldId id="259" r:id="rId11"/>
    <p:sldId id="263" r:id="rId12"/>
    <p:sldId id="270" r:id="rId13"/>
    <p:sldId id="264" r:id="rId14"/>
    <p:sldId id="261" r:id="rId15"/>
    <p:sldId id="265" r:id="rId16"/>
    <p:sldId id="271" r:id="rId17"/>
    <p:sldId id="273" r:id="rId18"/>
    <p:sldId id="272" r:id="rId19"/>
    <p:sldId id="274" r:id="rId20"/>
    <p:sldId id="275" r:id="rId21"/>
    <p:sldId id="276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42175-7F8A-42E7-A8BE-B88EA33CBCBE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95252-F7E0-4A99-87B8-636DA9AD46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900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95252-F7E0-4A99-87B8-636DA9AD460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educomm.iro.perm.ru/groups/sovremennoe-vospitanie/docs/razgovory-o-vazhnom-v-pomoshch-klassnomu-rukovoditelyu-dlya-organizacii-i-provedeniya-zanyatiy-doc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educomm.iro.perm.ru/groups/sovremennoe-vospitanie/event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38956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41044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Внеурочная деятельность - 2022: содержание, условия реализации, первые управленческие шаги в конструировании планов и программ  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09120"/>
            <a:ext cx="8507288" cy="20882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Дремина Инга Анатольевна, </a:t>
            </a:r>
          </a:p>
          <a:p>
            <a:pPr algn="ctr"/>
            <a:r>
              <a:rPr lang="ru-RU" b="1" dirty="0" smtClean="0"/>
              <a:t>старший научный сотрудник ГАУ ДПО Институт развития образования Пермского края</a:t>
            </a:r>
          </a:p>
          <a:p>
            <a:pPr algn="ctr"/>
            <a:r>
              <a:rPr lang="ru-RU" b="1" dirty="0" smtClean="0"/>
              <a:t> 8 (342) 2368860</a:t>
            </a:r>
          </a:p>
          <a:p>
            <a:pPr algn="ctr"/>
            <a:r>
              <a:rPr lang="ru-RU" b="1" dirty="0" smtClean="0"/>
              <a:t>22 августа 2022 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0"/>
            <a:ext cx="1404504" cy="113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620688"/>
            <a:ext cx="10188624" cy="573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Модели внеурочной деятельности (рекомендации, но могут быть разработаны авторские)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435280" cy="432048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100" b="1" dirty="0" smtClean="0"/>
              <a:t>Критерий – по преобладанию вида деятельности: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100" i="1" dirty="0" smtClean="0"/>
              <a:t>Учебно-познавательная деятельность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100" i="1" dirty="0" smtClean="0"/>
              <a:t>Педагогическая поддержка обучающихся </a:t>
            </a:r>
            <a:r>
              <a:rPr lang="ru-RU" sz="5100" dirty="0" smtClean="0"/>
              <a:t>и работы по обеспечению их благополучия в пространстве школы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100" i="1" dirty="0" smtClean="0"/>
              <a:t>Деятельность ученических сообществ и воспитательные мероприятия</a:t>
            </a:r>
          </a:p>
          <a:p>
            <a:pPr marL="514350" indent="-514350">
              <a:buNone/>
            </a:pPr>
            <a:endParaRPr lang="ru-RU" sz="5100" b="1" i="1" dirty="0" smtClean="0"/>
          </a:p>
          <a:p>
            <a:pPr marL="514350" indent="-514350">
              <a:buNone/>
            </a:pPr>
            <a:r>
              <a:rPr lang="ru-RU" sz="5100" b="1" i="1" dirty="0" smtClean="0"/>
              <a:t>По направленности воспитательной деятельности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100" dirty="0" smtClean="0"/>
              <a:t>Служу Отечеству, город Патриотов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100" dirty="0" err="1" smtClean="0"/>
              <a:t>Этно</a:t>
            </a:r>
            <a:r>
              <a:rPr lang="ru-RU" sz="5100" dirty="0" smtClean="0"/>
              <a:t>- и поликультурное образование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100" dirty="0" smtClean="0"/>
              <a:t>Школа гражданственности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100" dirty="0" smtClean="0"/>
              <a:t>Социально-активная школа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100" dirty="0" smtClean="0"/>
              <a:t>Школа – культурно-образовательный центр сельского поселения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100" dirty="0" smtClean="0"/>
              <a:t>Школа семейного воспитания</a:t>
            </a:r>
          </a:p>
          <a:p>
            <a:pPr marL="514350" indent="-514350">
              <a:buFont typeface="+mj-lt"/>
              <a:buAutoNum type="arabicPeriod"/>
            </a:pPr>
            <a:endParaRPr lang="ru-RU" sz="3800" dirty="0" smtClean="0"/>
          </a:p>
          <a:p>
            <a:pPr marL="514350" indent="-51435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i="1" dirty="0" smtClean="0"/>
          </a:p>
          <a:p>
            <a:pPr>
              <a:buNone/>
            </a:pP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08012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Часы внеурочной деятельности выделяются</a:t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ru-RU" sz="2800" b="1" dirty="0" smtClean="0"/>
              <a:t>(при наличии программы, группы, расписания)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txBody>
          <a:bodyPr>
            <a:normAutofit fontScale="70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Занятия в клубах по интересам: </a:t>
            </a:r>
            <a:r>
              <a:rPr lang="ru-RU" dirty="0" err="1" smtClean="0"/>
              <a:t>волонтерство</a:t>
            </a:r>
            <a:r>
              <a:rPr lang="ru-RU" dirty="0" smtClean="0"/>
              <a:t>, экология, школьный музей, спорт, музыка, театральные студии, ИЗО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Детские общественные объединения и самоуправление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Проектно-исследовательская деятельность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Профориентация в различных формах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Разговоры о важном (</a:t>
            </a:r>
            <a:r>
              <a:rPr lang="ru-RU" dirty="0" err="1" smtClean="0"/>
              <a:t>отв</a:t>
            </a:r>
            <a:r>
              <a:rPr lang="ru-RU" dirty="0" smtClean="0"/>
              <a:t> классные руководители)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Углубленное изучение предметов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Функциональная/финансовая грамотность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err="1" smtClean="0"/>
              <a:t>Доп</a:t>
            </a:r>
            <a:r>
              <a:rPr lang="ru-RU" dirty="0" smtClean="0"/>
              <a:t> занятия при затруднении в освоении УП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err="1" smtClean="0"/>
              <a:t>Доп</a:t>
            </a:r>
            <a:r>
              <a:rPr lang="ru-RU" dirty="0" smtClean="0"/>
              <a:t> занятия трудности в освоении языка преподавания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err="1" smtClean="0"/>
              <a:t>Доп</a:t>
            </a:r>
            <a:r>
              <a:rPr lang="ru-RU" dirty="0" smtClean="0"/>
              <a:t> занятия трудности в социальной коммуникации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Специальные занятия школьников с ОВЗ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Организация турниров, соревнований, походов, экскурсий, слетов,</a:t>
            </a:r>
            <a:br>
              <a:rPr lang="ru-RU" dirty="0" smtClean="0"/>
            </a:br>
            <a:r>
              <a:rPr lang="ru-RU" dirty="0" smtClean="0"/>
              <a:t>оздоровительных мероприятий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На портале сетевого сообщества педагогов ПК размещены полезные ссылки на цифровые ресурсы </a:t>
            </a:r>
            <a:r>
              <a:rPr lang="en-US" sz="2600" dirty="0" smtClean="0">
                <a:hlinkClick r:id="rId2"/>
              </a:rPr>
              <a:t>http://educomm.iro.perm.ru/groups/sovremennoe-vospitanie/docs/razgovory-o-vazhnom-v-pomoshch-klassnomu-rukovoditelyu-dlya-organizacii-i-provedeniya-zanyatiy-docs</a:t>
            </a:r>
            <a:r>
              <a:rPr lang="ru-RU" sz="2600" dirty="0" smtClean="0"/>
              <a:t> </a:t>
            </a:r>
            <a:endParaRPr lang="ru-RU" sz="2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819472"/>
            <a:ext cx="9431149" cy="5600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88640" y="620688"/>
            <a:ext cx="10573235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964488" cy="7920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/>
            </a:r>
            <a:br>
              <a:rPr lang="ru-RU" sz="4000" b="1" dirty="0" smtClean="0">
                <a:solidFill>
                  <a:srgbClr val="000099"/>
                </a:solidFill>
              </a:rPr>
            </a:br>
            <a:r>
              <a:rPr lang="ru-RU" sz="3600" b="1" dirty="0" smtClean="0">
                <a:solidFill>
                  <a:srgbClr val="000099"/>
                </a:solidFill>
              </a:rPr>
              <a:t>Условия реализации внеурочной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373216"/>
          </a:xfrm>
        </p:spPr>
        <p:txBody>
          <a:bodyPr>
            <a:normAutofit fontScale="2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8800" b="1" dirty="0" smtClean="0">
                <a:solidFill>
                  <a:srgbClr val="FF0000"/>
                </a:solidFill>
              </a:rPr>
              <a:t>План внеурочной деятельности </a:t>
            </a:r>
            <a:r>
              <a:rPr lang="ru-RU" sz="8800" b="1" dirty="0" smtClean="0"/>
              <a:t>(по часам и </a:t>
            </a:r>
            <a:r>
              <a:rPr lang="ru-RU" sz="8800" b="1" dirty="0" smtClean="0">
                <a:solidFill>
                  <a:srgbClr val="FF0000"/>
                </a:solidFill>
              </a:rPr>
              <a:t>обновленным</a:t>
            </a:r>
            <a:r>
              <a:rPr lang="ru-RU" sz="8800" b="1" dirty="0" smtClean="0"/>
              <a:t> направлениям) – часть организационного раздела ООП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8800" b="1" dirty="0" smtClean="0"/>
              <a:t>Программы курсов внеурочной деятельности – часть содержательного раздела ООП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8800" b="1" dirty="0" smtClean="0"/>
              <a:t>Воспитательная направленность, соотнесенность с рабочей программой воспитания образовательной организации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8800" b="1" dirty="0" smtClean="0">
                <a:solidFill>
                  <a:srgbClr val="FF0000"/>
                </a:solidFill>
              </a:rPr>
              <a:t>Наличие модели (направленности</a:t>
            </a:r>
            <a:r>
              <a:rPr lang="ru-RU" sz="8800" b="1" dirty="0" smtClean="0"/>
              <a:t>), как реализации принципа формирования единого образовательного пространства на всех уровнях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8800" b="1" dirty="0" smtClean="0"/>
              <a:t>Выбор конкретных форм реализации внеурочной деятельности образовательная организация определяет самостоятельно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8800" b="1" dirty="0" smtClean="0"/>
              <a:t>Допускается формирование учебных групп из обучающихся разных классов в пределах одного уровня образования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8800" b="1" dirty="0" smtClean="0"/>
              <a:t>Предусматривается использование ресурсов других организаций (в том числе в сетевой форме) </a:t>
            </a:r>
            <a:br>
              <a:rPr lang="ru-RU" sz="8800" b="1" dirty="0" smtClean="0"/>
            </a:br>
            <a:r>
              <a:rPr lang="ru-RU" sz="8800" b="1" dirty="0" smtClean="0"/>
              <a:t> </a:t>
            </a:r>
            <a:r>
              <a:rPr lang="ru-RU" sz="7400" dirty="0" smtClean="0"/>
              <a:t/>
            </a:r>
            <a:br>
              <a:rPr lang="ru-RU" sz="7400" dirty="0" smtClean="0"/>
            </a:br>
            <a:r>
              <a:rPr lang="ru-RU" sz="74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12968" cy="12241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Конструирование модели внеурочной деятельности образовательной организации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132856"/>
            <a:ext cx="8964488" cy="4725144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Анализ моделей, программ внеурочной д - </a:t>
            </a:r>
            <a:r>
              <a:rPr lang="ru-RU" dirty="0" err="1" smtClean="0"/>
              <a:t>ти</a:t>
            </a:r>
            <a:r>
              <a:rPr lang="ru-RU" dirty="0" smtClean="0"/>
              <a:t> организации до 2022 года с целью включения в план внеурочной деятельности и организационный раздел ООП (80-90%)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Определение перспективных /новых направлений ВД с 2022 г. (10-20%). Например, по функциональной грамотности.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Создание графической (</a:t>
            </a:r>
            <a:r>
              <a:rPr lang="ru-RU" dirty="0" err="1" smtClean="0"/>
              <a:t>инфографика</a:t>
            </a:r>
            <a:r>
              <a:rPr lang="ru-RU" dirty="0" smtClean="0"/>
              <a:t>, интеллект-карта) и текстовой модели ВД.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Создание плана внеурочной деятельности с </a:t>
            </a:r>
            <a:r>
              <a:rPr lang="ru-RU" dirty="0" err="1" smtClean="0"/>
              <a:t>почасовкой</a:t>
            </a:r>
            <a:r>
              <a:rPr lang="ru-RU" dirty="0" smtClean="0"/>
              <a:t> по рекомендуемым направлениям.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435280" cy="1157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Организационно-управленческие мероприятия по реализации внеурочной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49424"/>
            <a:ext cx="8640960" cy="4419936"/>
          </a:xfrm>
        </p:spPr>
        <p:txBody>
          <a:bodyPr>
            <a:normAutofit fontScale="62500" lnSpcReduction="20000"/>
          </a:bodyPr>
          <a:lstStyle/>
          <a:p>
            <a:r>
              <a:rPr lang="ru-RU" sz="3400" dirty="0" smtClean="0"/>
              <a:t>Внесение изменений в локальные акты общеобразовательной организации (приказы, положения, договоры о сетевом взаимодействии,  раздел в рабочей программе воспитания)</a:t>
            </a:r>
          </a:p>
          <a:p>
            <a:r>
              <a:rPr lang="ru-RU" sz="3400" dirty="0" smtClean="0"/>
              <a:t>Внесение изменений в программы внеурочной деятельности (пояснительная записка, целеполагание  - при необходимости) </a:t>
            </a:r>
          </a:p>
          <a:p>
            <a:r>
              <a:rPr lang="ru-RU" sz="3400" dirty="0" smtClean="0"/>
              <a:t>Планирование и реализация мероприятий по обеспечению условий для организации внеурочной деятельности (кадровых, материально-технических, финансовых, информационных и т.п.)  - подробно в чек-листе самодиагностики готовности  ….</a:t>
            </a:r>
          </a:p>
          <a:p>
            <a:r>
              <a:rPr lang="ru-RU" sz="3400" dirty="0" smtClean="0"/>
              <a:t>Вовлечение семей обучающихся в реализацию программ внеурочной деятельности, как активную форму родительского просвещения и необходимое условие воспитания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889248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ЧЕК-ЛИСТ самодиагностики готовности образовательной организации к реализации внеурочной деятельности в рамках обновленных ФГОС НОО и ООО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8892480" cy="45856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Рекомендован, как инструмент </a:t>
            </a:r>
            <a:r>
              <a:rPr lang="ru-RU" dirty="0" err="1" smtClean="0"/>
              <a:t>самоменеджмента</a:t>
            </a:r>
            <a:r>
              <a:rPr lang="ru-RU" dirty="0" smtClean="0"/>
              <a:t>  (Письмо Минпросвещения России от 05.07.2022 № ТВ-1290/03 «О направлении рекомендаций»)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050" name="AutoShape 2" descr="https://ukazov.ru/wa-data/public/blog/plugins/nbimagepost/1000x458/e1ee52e4eba5c4b6457d79419f0f664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73016"/>
            <a:ext cx="6912768" cy="302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Подводим итоги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9457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Основные вопросы </a:t>
            </a:r>
            <a:r>
              <a:rPr lang="ru-RU" sz="2400" b="1" dirty="0" err="1" smtClean="0"/>
              <a:t>вебинара</a:t>
            </a:r>
            <a:r>
              <a:rPr lang="ru-RU" sz="2400" b="1" dirty="0" smtClean="0"/>
              <a:t>:</a:t>
            </a:r>
          </a:p>
          <a:p>
            <a:pPr>
              <a:buNone/>
            </a:pPr>
            <a:r>
              <a:rPr lang="ru-RU" sz="2400" b="1" dirty="0" smtClean="0"/>
              <a:t>1.Содержание ВД в контексте реализации обновленных ФГОС НОО, ООО в 2022 г. </a:t>
            </a:r>
          </a:p>
          <a:p>
            <a:pPr>
              <a:buNone/>
            </a:pPr>
            <a:r>
              <a:rPr lang="ru-RU" sz="2400" b="1" dirty="0" smtClean="0"/>
              <a:t>2. Обновленные условия реализации ВД в общеобразовательной организации</a:t>
            </a:r>
          </a:p>
          <a:p>
            <a:pPr>
              <a:buNone/>
            </a:pPr>
            <a:r>
              <a:rPr lang="ru-RU" sz="2400" b="1" dirty="0" smtClean="0"/>
              <a:t>3. Первые управленческие шаги в конструировании плана и модели ВД</a:t>
            </a:r>
          </a:p>
          <a:p>
            <a:pPr>
              <a:buNone/>
            </a:pPr>
            <a:r>
              <a:rPr lang="ru-RU" sz="2400" b="1" dirty="0" smtClean="0"/>
              <a:t>4. Чек-лист самодиагностики готовности ОО к внедрению ФГОС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Какой вопрос лично  у вас вызвал профессиональный интерес?</a:t>
            </a:r>
          </a:p>
          <a:p>
            <a:pPr algn="ctr"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r>
              <a:rPr lang="ru-RU" b="1" dirty="0" smtClean="0"/>
              <a:t>Основные вопросы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9457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1.Содержание внеурочной деятельности в контексте реализации обновленных ФГОС НОО, ООО в 2022 г. </a:t>
            </a:r>
          </a:p>
          <a:p>
            <a:pPr>
              <a:buNone/>
            </a:pPr>
            <a:r>
              <a:rPr lang="ru-RU" sz="2400" b="1" dirty="0" smtClean="0"/>
              <a:t>2. Обновленные условия реализации внеурочной деятельности в общеобразовательной организации</a:t>
            </a:r>
          </a:p>
          <a:p>
            <a:pPr>
              <a:buNone/>
            </a:pPr>
            <a:r>
              <a:rPr lang="ru-RU" sz="2400" b="1" dirty="0" smtClean="0"/>
              <a:t>3. Первые управленческие шаги в конструировании плана и модели ВД</a:t>
            </a:r>
          </a:p>
          <a:p>
            <a:pPr>
              <a:buNone/>
            </a:pPr>
            <a:r>
              <a:rPr lang="ru-RU" sz="2400" b="1" dirty="0" smtClean="0"/>
              <a:t>4. Чек-лист самодиагностики готовности ОО к внедрению ФГОС</a:t>
            </a:r>
          </a:p>
          <a:p>
            <a:pPr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69269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altLang="ru-RU" sz="3400" b="1" dirty="0" smtClean="0">
                <a:solidFill>
                  <a:srgbClr val="FF0000"/>
                </a:solidFill>
              </a:rPr>
              <a:t>Выскажитесь одним предложением о своей работе, выбирая начало фразы </a:t>
            </a:r>
            <a:endParaRPr lang="ru-RU" altLang="ru-RU" sz="3400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988840"/>
            <a:ext cx="4474840" cy="4585696"/>
          </a:xfrm>
        </p:spPr>
        <p:txBody>
          <a:bodyPr rtlCol="0">
            <a:normAutofit fontScale="85000" lnSpcReduction="20000"/>
          </a:bodyPr>
          <a:lstStyle/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сегодня я узнал…</a:t>
            </a:r>
          </a:p>
          <a:p>
            <a:pPr marL="624078" indent="-514350">
              <a:buFont typeface="+mj-lt"/>
              <a:buAutoNum type="arabicPeriod"/>
              <a:defRPr/>
            </a:pPr>
            <a:r>
              <a:rPr lang="ru-RU" altLang="ru-RU" b="1" dirty="0" smtClean="0"/>
              <a:t>я понял, что…                      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было интересно…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меня удивило…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было трудно…                     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я научился…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теперь я могу…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я почувствовал, что…      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я приобрел…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у меня получилось …       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 я смог…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я попробую…                      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b="1" dirty="0" smtClean="0"/>
              <a:t>мне захочется…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altLang="ru-RU" dirty="0" smtClean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44824"/>
            <a:ext cx="4001268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9502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/>
          <a:lstStyle/>
          <a:p>
            <a:r>
              <a:rPr lang="ru-RU" b="1" dirty="0" smtClean="0"/>
              <a:t>Дальнейшие шаги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Georgia"/>
              <a:buAutoNum type="arabicPeriod"/>
            </a:pPr>
            <a:r>
              <a:rPr lang="ru-RU" b="1" dirty="0" smtClean="0"/>
              <a:t>Изучение нормативно-правовых документов на </a:t>
            </a:r>
            <a:r>
              <a:rPr lang="en-US" b="1" dirty="0" smtClean="0">
                <a:hlinkClick r:id="rId2"/>
              </a:rPr>
              <a:t>http://educomm.iro.perm.ru/groups/sovremennoe-vospitanie/events</a:t>
            </a:r>
            <a:r>
              <a:rPr lang="ru-RU" b="1" dirty="0" smtClean="0"/>
              <a:t> </a:t>
            </a:r>
          </a:p>
          <a:p>
            <a:pPr marL="624078" indent="-514350">
              <a:buAutoNum type="arabicPeriod"/>
            </a:pPr>
            <a:r>
              <a:rPr lang="ru-RU" b="1" dirty="0" smtClean="0"/>
              <a:t>Обсуждение на муниципальных совещаниях заместителей директоров по воспитательной работе сложных вопросов внедрения моделей внеурочной деятельности в 2022 г.</a:t>
            </a:r>
          </a:p>
          <a:p>
            <a:pPr marL="624078" indent="-514350">
              <a:buAutoNum type="arabicPeriod"/>
            </a:pPr>
            <a:r>
              <a:rPr lang="ru-RU" b="1" dirty="0" smtClean="0"/>
              <a:t>Организация проектных семинаров в муниципальной территории с приглашением сотрудников  отдела воспитания и социализации                         8 (342) 2368860</a:t>
            </a:r>
          </a:p>
          <a:p>
            <a:pPr marL="624078" indent="-514350">
              <a:buAutoNum type="arabicPeriod"/>
            </a:pPr>
            <a:endParaRPr lang="ru-RU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roprikol.ru/wp-content/uploads/2021/09/uspehov-v-rabote-krasivye-kartinki-2-1024x7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210"/>
            <a:ext cx="9192534" cy="674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687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Нормативно-правовая база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445224"/>
          </a:xfrm>
        </p:spPr>
        <p:txBody>
          <a:bodyPr>
            <a:normAutofit fontScale="40000" lnSpcReduction="20000"/>
          </a:bodyPr>
          <a:lstStyle/>
          <a:p>
            <a:r>
              <a:rPr lang="ru-RU" sz="4300" dirty="0" smtClean="0"/>
              <a:t>Письмо Минпросвещения России от 05.07.2022 № ТВ-1290/03 «О направлении рекомендаций»</a:t>
            </a:r>
          </a:p>
          <a:p>
            <a:r>
              <a:rPr lang="ru-RU" sz="4300" dirty="0" smtClean="0"/>
              <a:t>Письмо Минпросвещения России от 17.06.2022 № 03-871 «Об организации занятий «Разговоры о важном»</a:t>
            </a:r>
          </a:p>
          <a:p>
            <a:r>
              <a:rPr lang="ru-RU" sz="4300" dirty="0" smtClean="0"/>
              <a:t>Приказ Министерства просвещения Российской Федерации от 31.05.2021 № 286 «Об утверждении федерального государственного образовательного стандарта начального общего образования» (Зарегистрирован 05.07.2021 № 64100)</a:t>
            </a:r>
          </a:p>
          <a:p>
            <a:r>
              <a:rPr lang="ru-RU" sz="4300" dirty="0" smtClean="0">
                <a:hlinkClick r:id="rId2"/>
              </a:rPr>
              <a:t>Приказ Минпросвещения России от 31.05.2021 N 287 "Об утверждении федерального государственного образовательного стандарта основного общего образования" (Зарегистрировано в Минюсте России 05.07.2021 N 64101)</a:t>
            </a:r>
            <a:endParaRPr lang="ru-RU" sz="4300" dirty="0" smtClean="0"/>
          </a:p>
          <a:p>
            <a:r>
              <a:rPr lang="ru-RU" sz="4300" dirty="0" smtClean="0"/>
              <a:t>Постановление Главного государственного санитарного врача РФ от 28.09.2020 № 28 «Об утверждении санитарных правил СП 2.4.3648-20 «Санитарно-эпидемиологические требования к организациям воспитания и обучения, отдыха и оздоровления детей и молодежи» (Зарегистрировано в Минюсте России 18.12.2020 № 61573)</a:t>
            </a:r>
          </a:p>
          <a:p>
            <a:r>
              <a:rPr lang="ru-RU" sz="4300" dirty="0" smtClean="0"/>
              <a:t> Письмо </a:t>
            </a:r>
            <a:r>
              <a:rPr lang="ru-RU" sz="4300" dirty="0" err="1" smtClean="0"/>
              <a:t>Минобрнауки</a:t>
            </a:r>
            <a:r>
              <a:rPr lang="ru-RU" sz="4300" dirty="0" smtClean="0"/>
              <a:t> России от 18.08.2017 N 09-1672 «О направлении Методических рекомендаций по уточнению понятия и содержания внеурочной деятельности в рамках реализации основных общеобразовательных программ, в том числе в части проектной деятельности»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476672"/>
            <a:ext cx="10081120" cy="615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Поговорим о важном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32859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2"/>
                </a:solidFill>
              </a:rPr>
              <a:t>С какими образами вы ассоциируете внеурочную деятельность?</a:t>
            </a:r>
            <a:endParaRPr lang="ru-RU" b="1" i="1" dirty="0">
              <a:solidFill>
                <a:schemeClr val="accent2"/>
              </a:solidFill>
            </a:endParaRPr>
          </a:p>
        </p:txBody>
      </p:sp>
      <p:sp>
        <p:nvSpPr>
          <p:cNvPr id="6146" name="AutoShape 2" descr="https://catherineasquithgallery.com/uploads/posts/2021-02/1614543743_64-p-shariki-na-belom-fone-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catherineasquithgallery.com/uploads/posts/2021-02/1614543743_64-p-shariki-na-belom-fone-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catherineasquithgallery.com/uploads/posts/2021-02/1614543743_64-p-shariki-na-belom-fone-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44624" y="2996952"/>
            <a:ext cx="497892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3" name="AutoShape 9" descr="https://3mu.ru/wp-content/uploads/2015/12/vetka-riabiny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204864"/>
            <a:ext cx="3794448" cy="232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429000"/>
            <a:ext cx="3600400" cy="323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964488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Какие ценности положены в основу заказа на внеурочную деятельность?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>(групповая работа)</a:t>
            </a:r>
            <a:endParaRPr lang="ru-RU" sz="31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04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</a:rPr>
              <a:t>Что важно для родителей?</a:t>
            </a:r>
          </a:p>
          <a:p>
            <a:pPr>
              <a:buNone/>
            </a:pPr>
            <a:r>
              <a:rPr lang="ru-RU" sz="1600" b="1" dirty="0" smtClean="0"/>
              <a:t>Развитие, интерес, организация досуга, занятость,</a:t>
            </a:r>
          </a:p>
          <a:p>
            <a:pPr>
              <a:buNone/>
            </a:pPr>
            <a:r>
              <a:rPr lang="ru-RU" sz="1600" b="1" dirty="0" smtClean="0"/>
              <a:t> самоопределение, возможность выбора</a:t>
            </a: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</a:rPr>
              <a:t>А для школьников?</a:t>
            </a:r>
          </a:p>
          <a:p>
            <a:pPr>
              <a:buNone/>
            </a:pPr>
            <a:r>
              <a:rPr lang="ru-RU" sz="1600" b="1" dirty="0" smtClean="0"/>
              <a:t>Развитие, интерес, проявить способности,</a:t>
            </a:r>
          </a:p>
          <a:p>
            <a:pPr>
              <a:buNone/>
            </a:pPr>
            <a:r>
              <a:rPr lang="ru-RU" sz="1600" b="1" dirty="0" smtClean="0"/>
              <a:t> творчество, праздник, радость, общение,</a:t>
            </a:r>
          </a:p>
          <a:p>
            <a:pPr>
              <a:buNone/>
            </a:pPr>
            <a:r>
              <a:rPr lang="ru-RU" sz="1600" b="1" dirty="0" smtClean="0"/>
              <a:t>разнообразие</a:t>
            </a: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</a:rPr>
              <a:t>Для </a:t>
            </a:r>
            <a:r>
              <a:rPr lang="ru-RU" b="1" dirty="0" smtClean="0">
                <a:solidFill>
                  <a:srgbClr val="000099"/>
                </a:solidFill>
              </a:rPr>
              <a:t>учителя?  </a:t>
            </a:r>
            <a:endParaRPr lang="ru-RU" b="1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1600" b="1" dirty="0" smtClean="0"/>
              <a:t>Развитие, результат, воспитание, творчество, </a:t>
            </a:r>
          </a:p>
          <a:p>
            <a:pPr>
              <a:buNone/>
            </a:pPr>
            <a:r>
              <a:rPr lang="ru-RU" sz="1600" b="1" dirty="0"/>
              <a:t>о</a:t>
            </a:r>
            <a:r>
              <a:rPr lang="ru-RU" sz="1600" b="1" dirty="0" smtClean="0"/>
              <a:t>рганизованный процесс</a:t>
            </a:r>
            <a:endParaRPr lang="ru-RU" sz="1600" dirty="0" smtClean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7184" y="3228578"/>
            <a:ext cx="3252958" cy="2164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941168"/>
            <a:ext cx="2930352" cy="179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633389"/>
            <a:ext cx="2293022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Принципы организации внеурочной деятельности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br>
              <a:rPr lang="ru-RU" i="1" dirty="0" smtClean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892480" cy="4797152"/>
          </a:xfrm>
        </p:spPr>
        <p:txBody>
          <a:bodyPr>
            <a:normAutofit fontScale="77500" lnSpcReduction="20000"/>
          </a:bodyPr>
          <a:lstStyle/>
          <a:p>
            <a:r>
              <a:rPr lang="ru-RU" sz="3100" b="1" i="1" dirty="0" smtClean="0">
                <a:solidFill>
                  <a:srgbClr val="C00000"/>
                </a:solidFill>
              </a:rPr>
              <a:t>Интерес </a:t>
            </a:r>
            <a:r>
              <a:rPr lang="ru-RU" sz="3100" i="1" dirty="0" smtClean="0"/>
              <a:t>(</a:t>
            </a:r>
            <a:r>
              <a:rPr lang="ru-RU" sz="3100" dirty="0" smtClean="0"/>
              <a:t>найти школьнику «свою» привлекательную </a:t>
            </a:r>
            <a:r>
              <a:rPr lang="ru-RU" sz="3100" dirty="0" err="1" smtClean="0"/>
              <a:t>внеурочку</a:t>
            </a:r>
            <a:r>
              <a:rPr lang="ru-RU" sz="3100" dirty="0" smtClean="0"/>
              <a:t>. Это поможет укрепить контакты педагогов с детьми, будет способствовать формированию в глазах детей позитивного восприятия школы)</a:t>
            </a:r>
          </a:p>
          <a:p>
            <a:r>
              <a:rPr lang="ru-RU" sz="3100" b="1" i="1" dirty="0" smtClean="0">
                <a:solidFill>
                  <a:srgbClr val="C00000"/>
                </a:solidFill>
              </a:rPr>
              <a:t>Сотрудничество</a:t>
            </a:r>
            <a:r>
              <a:rPr lang="ru-RU" sz="3100" b="1" dirty="0" smtClean="0">
                <a:solidFill>
                  <a:srgbClr val="C00000"/>
                </a:solidFill>
              </a:rPr>
              <a:t> </a:t>
            </a:r>
            <a:r>
              <a:rPr lang="ru-RU" sz="3100" dirty="0" smtClean="0"/>
              <a:t>(не для детей, а вместе с детьми, помогая им взрослеть)</a:t>
            </a:r>
          </a:p>
          <a:p>
            <a:r>
              <a:rPr lang="ru-RU" sz="3100" b="1" i="1" dirty="0" smtClean="0">
                <a:solidFill>
                  <a:srgbClr val="C00000"/>
                </a:solidFill>
              </a:rPr>
              <a:t>Доверие</a:t>
            </a:r>
            <a:r>
              <a:rPr lang="ru-RU" sz="3100" dirty="0" smtClean="0"/>
              <a:t> (доброжелательные отношения помогают сплотить ребят вокруг значимого взрослого) </a:t>
            </a:r>
          </a:p>
          <a:p>
            <a:r>
              <a:rPr lang="ru-RU" sz="3100" b="1" i="1" dirty="0" err="1" smtClean="0">
                <a:solidFill>
                  <a:srgbClr val="C00000"/>
                </a:solidFill>
              </a:rPr>
              <a:t>Неназидательность</a:t>
            </a:r>
            <a:r>
              <a:rPr lang="ru-RU" sz="3100" dirty="0" smtClean="0"/>
              <a:t> ( диалог, слышать мнения других, формировать мировоззрение, жизненную позицию, ценностные ориентации)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Сравнительный анализ направлений внеурочной деятельности</a:t>
            </a:r>
            <a:endParaRPr lang="ru-RU" b="1" dirty="0">
              <a:solidFill>
                <a:srgbClr val="00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0217403"/>
              </p:ext>
            </p:extLst>
          </p:nvPr>
        </p:nvGraphicFramePr>
        <p:xfrm>
          <a:off x="-1" y="1556792"/>
          <a:ext cx="9144001" cy="5042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752"/>
                <a:gridCol w="2755553"/>
                <a:gridCol w="4172696"/>
              </a:tblGrid>
              <a:tr h="922340">
                <a:tc>
                  <a:txBody>
                    <a:bodyPr/>
                    <a:lstStyle/>
                    <a:p>
                      <a:r>
                        <a:rPr lang="ru-RU" dirty="0" smtClean="0"/>
                        <a:t>2012 год  (по направленности)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2022 год</a:t>
                      </a:r>
                      <a:r>
                        <a:rPr lang="ru-RU" baseline="0" dirty="0" smtClean="0"/>
                        <a:t> НОО (по видам деятельности плана внеурочной)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2022 год</a:t>
                      </a:r>
                      <a:r>
                        <a:rPr lang="ru-RU" baseline="0" dirty="0" smtClean="0"/>
                        <a:t> ООО  (по основным направлениям деятельности плана внеурочной </a:t>
                      </a:r>
                      <a:r>
                        <a:rPr lang="ru-RU" baseline="0" dirty="0" err="1" smtClean="0"/>
                        <a:t>д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ти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4119734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dirty="0" err="1" smtClean="0"/>
                        <a:t>Общеинтеллектуальное</a:t>
                      </a:r>
                      <a:r>
                        <a:rPr lang="ru-RU" sz="2000" b="1" dirty="0" smtClean="0"/>
                        <a:t> 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dirty="0" smtClean="0"/>
                        <a:t>Социальное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dirty="0" smtClean="0"/>
                        <a:t>Спортивно-оздоровительное</a:t>
                      </a:r>
                      <a:r>
                        <a:rPr lang="ru-RU" sz="2000" b="1" baseline="0" dirty="0" smtClean="0"/>
                        <a:t> 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baseline="0" dirty="0" smtClean="0"/>
                        <a:t>Духовно-нравственное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baseline="0" dirty="0" smtClean="0"/>
                        <a:t>Общекультурное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dirty="0" smtClean="0"/>
                        <a:t>Познавательная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dirty="0" smtClean="0"/>
                        <a:t>Проблемно-ценностное общение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dirty="0" smtClean="0"/>
                        <a:t>Туристско-краеведческая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dirty="0" smtClean="0"/>
                        <a:t>Спортивно-оздоровительная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dirty="0" smtClean="0"/>
                        <a:t>Трудовая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1" dirty="0" smtClean="0"/>
                        <a:t>Игровая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="1" dirty="0" smtClean="0"/>
                        <a:t>Художественное творчество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="1" dirty="0" smtClean="0"/>
                        <a:t>По учебным предметам, курсам, модулям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="1" dirty="0" smtClean="0"/>
                        <a:t>По формированию функциональной грамотности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="1" dirty="0" smtClean="0"/>
                        <a:t>Деятельность ученических сообществ и воспитательные мероприятия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="1" dirty="0" smtClean="0"/>
                        <a:t>Орг. обеспечение учебной </a:t>
                      </a:r>
                      <a:r>
                        <a:rPr lang="ru-RU" sz="2000" b="1" dirty="0" err="1" smtClean="0"/>
                        <a:t>деят-ти</a:t>
                      </a:r>
                      <a:r>
                        <a:rPr lang="ru-RU" sz="2000" b="1" dirty="0" smtClean="0"/>
                        <a:t>, взаимодействие с родителями, организация </a:t>
                      </a:r>
                      <a:r>
                        <a:rPr lang="ru-RU" sz="2000" b="1" dirty="0" err="1" smtClean="0"/>
                        <a:t>пед</a:t>
                      </a:r>
                      <a:r>
                        <a:rPr lang="ru-RU" sz="2000" b="1" dirty="0" smtClean="0"/>
                        <a:t>. поддержки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12968" cy="115212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rgbClr val="000099"/>
                </a:solidFill>
              </a:rPr>
              <a:t>Направления внеурочной деятельности, рекомендуемые к включению в план внеурочной деятельности образовательной организации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686925"/>
          <a:ext cx="8712968" cy="4593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4346"/>
                <a:gridCol w="4748622"/>
              </a:tblGrid>
              <a:tr h="339030">
                <a:tc>
                  <a:txBody>
                    <a:bodyPr/>
                    <a:lstStyle/>
                    <a:p>
                      <a:r>
                        <a:rPr lang="ru-RU" dirty="0" smtClean="0"/>
                        <a:t>Инвариантная</a:t>
                      </a:r>
                      <a:r>
                        <a:rPr lang="ru-RU" baseline="0" dirty="0" smtClean="0"/>
                        <a:t> часть  3 час.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Вариативная</a:t>
                      </a:r>
                      <a:r>
                        <a:rPr lang="ru-RU" baseline="0" dirty="0" smtClean="0"/>
                        <a:t> часть   до 7 час.</a:t>
                      </a:r>
                      <a:endParaRPr lang="ru-RU" dirty="0"/>
                    </a:p>
                  </a:txBody>
                  <a:tcPr/>
                </a:tc>
              </a:tr>
              <a:tr h="4227471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Информационно</a:t>
                      </a:r>
                      <a:r>
                        <a:rPr lang="ru-RU" sz="2000" b="0" i="0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просветительские</a:t>
                      </a:r>
                      <a:r>
                        <a:rPr lang="ru-RU" sz="2000" b="0" i="0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занятия</a:t>
                      </a:r>
                      <a:r>
                        <a:rPr lang="ru-RU" sz="2000" b="0" i="0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патриотической,</a:t>
                      </a:r>
                      <a:r>
                        <a:rPr lang="ru-RU" sz="2000" b="0" i="0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нравственной</a:t>
                      </a:r>
                      <a:r>
                        <a:rPr lang="ru-RU" sz="2000" b="0" i="0" dirty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2000" b="0" i="0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2000" b="0" i="0" dirty="0">
                          <a:solidFill>
                            <a:srgbClr val="000000"/>
                          </a:solidFill>
                          <a:latin typeface="Times New Roman"/>
                        </a:rPr>
                        <a:t>и 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экологической</a:t>
                      </a:r>
                      <a:r>
                        <a:rPr lang="ru-RU" sz="2000" b="0" i="0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направленности</a:t>
                      </a:r>
                      <a:r>
                        <a:rPr lang="ru-RU" sz="2000" b="0" i="0" dirty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2000" b="0" i="0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2000" b="0" i="0" dirty="0">
                          <a:solidFill>
                            <a:srgbClr val="000000"/>
                          </a:solidFill>
                          <a:latin typeface="Times New Roman"/>
                        </a:rPr>
                        <a:t>«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Разговоры о </a:t>
                      </a:r>
                      <a:r>
                        <a:rPr lang="ru-RU" sz="2000" b="0" i="0" dirty="0">
                          <a:solidFill>
                            <a:srgbClr val="000000"/>
                          </a:solidFill>
                          <a:latin typeface="Times New Roman"/>
                        </a:rPr>
                        <a:t>важном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endParaRPr lang="ru-RU" sz="2000" b="0" i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Занятия</a:t>
                      </a:r>
                      <a:r>
                        <a:rPr lang="ru-RU" sz="2000" b="0" i="0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по формированию функциональной грамотности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endParaRPr lang="ru-RU" sz="2000" b="0" i="0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0" i="0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Занятия  по профориентации / финансовой грамотности/ предпринимательству</a:t>
                      </a:r>
                    </a:p>
                    <a:p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особых интеллектуальных и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социокультурных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потребностей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Удовлетворение интересов</a:t>
                      </a:r>
                      <a:r>
                        <a:rPr lang="ru-RU" sz="20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потребностей обучающихся в творческом и физическом развитии,</a:t>
                      </a:r>
                      <a:r>
                        <a:rPr lang="ru-RU" sz="20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помощь в </a:t>
                      </a:r>
                      <a:r>
                        <a:rPr lang="ru-RU" sz="2000" b="0" i="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самоореализации</a:t>
                      </a:r>
                      <a:r>
                        <a:rPr lang="ru-RU" sz="20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раскрытии  способностей и талантов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ru-RU" sz="2000" b="0" i="0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удовлетворение социальных</a:t>
                      </a:r>
                      <a:b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интересов и потребностей обучающихся,</a:t>
                      </a:r>
                      <a:r>
                        <a:rPr lang="ru-RU" sz="20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организация комплекса мероприятий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428</TotalTime>
  <Words>1111</Words>
  <Application>Microsoft Office PowerPoint</Application>
  <PresentationFormat>Экран (4:3)</PresentationFormat>
  <Paragraphs>160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Городская</vt:lpstr>
      <vt:lpstr>       Внеурочная деятельность - 2022: содержание, условия реализации, первые управленческие шаги в конструировании планов и программ       </vt:lpstr>
      <vt:lpstr>Основные вопросы</vt:lpstr>
      <vt:lpstr>Нормативно-правовая база</vt:lpstr>
      <vt:lpstr>Презентация PowerPoint</vt:lpstr>
      <vt:lpstr>Поговорим о важном</vt:lpstr>
      <vt:lpstr>Какие ценности положены в основу заказа на внеурочную деятельность? (групповая работа)</vt:lpstr>
      <vt:lpstr> Принципы организации внеурочной деятельности  </vt:lpstr>
      <vt:lpstr>Сравнительный анализ направлений внеурочной деятельности</vt:lpstr>
      <vt:lpstr> Направления внеурочной деятельности, рекомендуемые к включению в план внеурочной деятельности образовательной организации  </vt:lpstr>
      <vt:lpstr>Презентация PowerPoint</vt:lpstr>
      <vt:lpstr>Модели внеурочной деятельности (рекомендации, но могут быть разработаны авторские)</vt:lpstr>
      <vt:lpstr>Часы внеурочной деятельности выделяются  (при наличии программы, группы, расписания)</vt:lpstr>
      <vt:lpstr>Презентация PowerPoint</vt:lpstr>
      <vt:lpstr>Презентация PowerPoint</vt:lpstr>
      <vt:lpstr> Условия реализации внеурочной деятельности </vt:lpstr>
      <vt:lpstr>Конструирование модели внеурочной деятельности образовательной организации</vt:lpstr>
      <vt:lpstr>Организационно-управленческие мероприятия по реализации внеурочной деятельности </vt:lpstr>
      <vt:lpstr>ЧЕК-ЛИСТ самодиагностики готовности образовательной организации к реализации внеурочной деятельности в рамках обновленных ФГОС НОО и ООО  </vt:lpstr>
      <vt:lpstr>Подводим итоги</vt:lpstr>
      <vt:lpstr>Выскажитесь одним предложением о своей работе, выбирая начало фразы </vt:lpstr>
      <vt:lpstr>Дальнейшие шаги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Инга</dc:creator>
  <cp:lastModifiedBy>Dremina-IA</cp:lastModifiedBy>
  <cp:revision>46</cp:revision>
  <dcterms:created xsi:type="dcterms:W3CDTF">2022-08-20T16:08:47Z</dcterms:created>
  <dcterms:modified xsi:type="dcterms:W3CDTF">2022-08-22T07:28:07Z</dcterms:modified>
</cp:coreProperties>
</file>